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9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97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3" r:id="rId37"/>
    <p:sldId id="295" r:id="rId3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56D96-0445-4A7A-A7B5-BBFED3B110B7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AC1B4-A528-4206-A5E8-C1753EB162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2" cstate="print"/>
          <a:srcRect t="-7337" r="43089"/>
          <a:stretch>
            <a:fillRect/>
          </a:stretch>
        </p:blipFill>
        <p:spPr bwMode="auto">
          <a:xfrm rot="16200000">
            <a:off x="6322240" y="2464584"/>
            <a:ext cx="5000642" cy="35719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6" descr="http://abload.de/img/pngnoelssleri-pngss-dwdozd.png"/>
          <p:cNvPicPr>
            <a:picLocks noChangeAspect="1" noChangeArrowheads="1"/>
          </p:cNvPicPr>
          <p:nvPr userDrawn="1"/>
        </p:nvPicPr>
        <p:blipFill>
          <a:blip r:embed="rId3" cstate="print"/>
          <a:srcRect r="7777"/>
          <a:stretch>
            <a:fillRect/>
          </a:stretch>
        </p:blipFill>
        <p:spPr bwMode="auto">
          <a:xfrm flipH="1">
            <a:off x="0" y="142858"/>
            <a:ext cx="3176703" cy="32861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24" name="Picture 36" descr="http://s4.pic4you.ru/y2016/01-03/24687/5424902.png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42844" y="71420"/>
            <a:ext cx="2200782" cy="40005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6" descr="http://abload.de/img/pngnoelssleri-pngss-dwdozd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42858"/>
            <a:ext cx="2428860" cy="231713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302" name="Picture 14" descr="https://img-fotki.yandex.ru/get/3/200418627.2f/0_11009f_dfef402b_orig.png"/>
          <p:cNvPicPr>
            <a:picLocks noChangeAspect="1" noChangeArrowheads="1"/>
          </p:cNvPicPr>
          <p:nvPr userDrawn="1"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6227187" y="1500180"/>
            <a:ext cx="2916813" cy="3000378"/>
          </a:xfrm>
          <a:prstGeom prst="rect">
            <a:avLst/>
          </a:prstGeom>
          <a:noFill/>
        </p:spPr>
      </p:pic>
      <p:pic>
        <p:nvPicPr>
          <p:cNvPr id="12296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14282" y="71420"/>
            <a:ext cx="8858312" cy="33277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8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71420"/>
            <a:ext cx="6740622" cy="2857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8" descr="https://img-fotki.yandex.ru/get/9801/200418627.119/0_15a44a_92d3015_orig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6661940" y="2661440"/>
            <a:ext cx="3821080" cy="114304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2" cstate="print"/>
          <a:srcRect t="-7337" r="43089"/>
          <a:stretch>
            <a:fillRect/>
          </a:stretch>
        </p:blipFill>
        <p:spPr bwMode="auto">
          <a:xfrm rot="5400000">
            <a:off x="-2178882" y="2321726"/>
            <a:ext cx="5000642" cy="3571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4714890"/>
            <a:ext cx="8929750" cy="33277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143108" y="4714890"/>
            <a:ext cx="6740622" cy="285752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2" descr="http://img-fotki.yandex.ru/get/4134/16969765.e2/0_6f5a0_88b61a5a_M.png"/>
          <p:cNvPicPr>
            <a:picLocks noChangeAspect="1" noChangeArrowheads="1"/>
          </p:cNvPicPr>
          <p:nvPr userDrawn="1"/>
        </p:nvPicPr>
        <p:blipFill>
          <a:blip r:embed="rId8" cstate="print">
            <a:lum bright="10000" contrast="40000"/>
          </a:blip>
          <a:srcRect/>
          <a:stretch>
            <a:fillRect/>
          </a:stretch>
        </p:blipFill>
        <p:spPr bwMode="auto">
          <a:xfrm rot="10800000">
            <a:off x="0" y="3806188"/>
            <a:ext cx="1671640" cy="13373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2" descr="http://img-fotki.yandex.ru/get/4134/16969765.e2/0_6f5a0_88b61a5a_M.png"/>
          <p:cNvPicPr>
            <a:picLocks noChangeAspect="1" noChangeArrowheads="1"/>
          </p:cNvPicPr>
          <p:nvPr userDrawn="1"/>
        </p:nvPicPr>
        <p:blipFill>
          <a:blip r:embed="rId8" cstate="print">
            <a:lum bright="10000" contrast="40000"/>
          </a:blip>
          <a:srcRect/>
          <a:stretch>
            <a:fillRect/>
          </a:stretch>
        </p:blipFill>
        <p:spPr bwMode="auto">
          <a:xfrm rot="10800000" flipH="1">
            <a:off x="1714480" y="3963352"/>
            <a:ext cx="1475186" cy="11801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290" name="Picture 2" descr="0_21669b_b49a9c70_orig.png"/>
          <p:cNvPicPr>
            <a:picLocks noChangeAspect="1" noChangeArrowheads="1"/>
          </p:cNvPicPr>
          <p:nvPr userDrawn="1"/>
        </p:nvPicPr>
        <p:blipFill>
          <a:blip r:embed="rId9" cstate="print">
            <a:lum contrast="20000"/>
          </a:blip>
          <a:srcRect/>
          <a:stretch>
            <a:fillRect/>
          </a:stretch>
        </p:blipFill>
        <p:spPr bwMode="auto">
          <a:xfrm>
            <a:off x="785786" y="2786064"/>
            <a:ext cx="1872092" cy="222559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abload.de/img/pngnoelssleri-pngss-dwdozd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71420"/>
            <a:ext cx="2143108" cy="204452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6" descr="http://abload.de/img/pngnoelssleri-pngss-dwdozd.png"/>
          <p:cNvPicPr>
            <a:picLocks noChangeAspect="1" noChangeArrowheads="1"/>
          </p:cNvPicPr>
          <p:nvPr userDrawn="1"/>
        </p:nvPicPr>
        <p:blipFill>
          <a:blip r:embed="rId2" cstate="print"/>
          <a:srcRect r="7777"/>
          <a:stretch>
            <a:fillRect/>
          </a:stretch>
        </p:blipFill>
        <p:spPr bwMode="auto">
          <a:xfrm flipH="1">
            <a:off x="-2" y="142858"/>
            <a:ext cx="2214547" cy="22908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6" descr="http://s4.pic4you.ru/y2016/01-03/24687/5424902.png"/>
          <p:cNvPicPr>
            <a:picLocks noChangeAspect="1" noChangeArrowheads="1"/>
          </p:cNvPicPr>
          <p:nvPr userDrawn="1"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42845" y="71420"/>
            <a:ext cx="1689894" cy="307183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14" descr="https://img-fotki.yandex.ru/get/3/200418627.2f/0_11009f_dfef402b_orig.png"/>
          <p:cNvPicPr>
            <a:picLocks noChangeAspect="1" noChangeArrowheads="1"/>
          </p:cNvPicPr>
          <p:nvPr userDrawn="1"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6852204" y="1643056"/>
            <a:ext cx="2291796" cy="2357454"/>
          </a:xfrm>
          <a:prstGeom prst="rect">
            <a:avLst/>
          </a:prstGeom>
          <a:noFill/>
        </p:spPr>
      </p:pic>
      <p:pic>
        <p:nvPicPr>
          <p:cNvPr id="5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214282" y="71420"/>
            <a:ext cx="8858312" cy="33277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5" cstate="print"/>
          <a:srcRect t="-7337" r="43089"/>
          <a:stretch>
            <a:fillRect/>
          </a:stretch>
        </p:blipFill>
        <p:spPr bwMode="auto">
          <a:xfrm rot="5400000">
            <a:off x="-2178882" y="2321726"/>
            <a:ext cx="5000642" cy="35719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1689" y="71420"/>
            <a:ext cx="6740622" cy="2857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8" descr="https://img-fotki.yandex.ru/get/9801/200418627.119/0_15a44a_92d3015_orig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6200000" flipV="1">
            <a:off x="-677790" y="3249508"/>
            <a:ext cx="2749510" cy="8224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4714890"/>
            <a:ext cx="8929750" cy="332774"/>
          </a:xfrm>
          <a:prstGeom prst="rect">
            <a:avLst/>
          </a:prstGeom>
          <a:noFill/>
        </p:spPr>
      </p:pic>
      <p:pic>
        <p:nvPicPr>
          <p:cNvPr id="9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01689" y="4714890"/>
            <a:ext cx="6740622" cy="285752"/>
          </a:xfrm>
          <a:prstGeom prst="rect">
            <a:avLst/>
          </a:prstGeom>
          <a:noFill/>
        </p:spPr>
      </p:pic>
      <p:pic>
        <p:nvPicPr>
          <p:cNvPr id="10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5" cstate="print"/>
          <a:srcRect t="-7337" r="43089"/>
          <a:stretch>
            <a:fillRect/>
          </a:stretch>
        </p:blipFill>
        <p:spPr bwMode="auto">
          <a:xfrm rot="16200000">
            <a:off x="6322240" y="2464584"/>
            <a:ext cx="5000642" cy="357190"/>
          </a:xfrm>
          <a:prstGeom prst="rect">
            <a:avLst/>
          </a:prstGeom>
          <a:noFill/>
        </p:spPr>
      </p:pic>
      <p:pic>
        <p:nvPicPr>
          <p:cNvPr id="7" name="Picture 8" descr="https://img-fotki.yandex.ru/get/9801/200418627.119/0_15a44a_92d3015_orig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6661940" y="2661440"/>
            <a:ext cx="3821080" cy="114304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4" descr="https://img-fotki.yandex.ru/get/3/200418627.2f/0_11009f_dfef402b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6504980" y="2428874"/>
            <a:ext cx="2639020" cy="2714626"/>
          </a:xfrm>
          <a:prstGeom prst="rect">
            <a:avLst/>
          </a:prstGeom>
          <a:noFill/>
        </p:spPr>
      </p:pic>
      <p:pic>
        <p:nvPicPr>
          <p:cNvPr id="16" name="Picture 6" descr="http://abload.de/img/pngnoelssleri-pngss-dwdozd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9294" y="71421"/>
            <a:ext cx="2021830" cy="1928826"/>
          </a:xfrm>
          <a:prstGeom prst="rect">
            <a:avLst/>
          </a:prstGeom>
          <a:noFill/>
        </p:spPr>
      </p:pic>
      <p:pic>
        <p:nvPicPr>
          <p:cNvPr id="9" name="Picture 14" descr="https://img-fotki.yandex.ru/get/3/200418627.2f/0_11009f_dfef402b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6504962" y="214296"/>
            <a:ext cx="2639037" cy="271464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14282" y="71420"/>
            <a:ext cx="8858312" cy="33277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8" descr="https://img-fotki.yandex.ru/get/9801/200418627.119/0_15a44a_92d3015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661940" y="2661440"/>
            <a:ext cx="3821080" cy="114304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4" cstate="print"/>
          <a:srcRect t="-7337" r="43089"/>
          <a:stretch>
            <a:fillRect/>
          </a:stretch>
        </p:blipFill>
        <p:spPr bwMode="auto">
          <a:xfrm rot="5400000">
            <a:off x="-2178882" y="2321726"/>
            <a:ext cx="5000642" cy="35719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4714890"/>
            <a:ext cx="8929750" cy="332774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8" descr="http://img-fotki.yandex.ru/get/9756/16969765.1cb/0_89513_8e6efb9a_orig.png"/>
          <p:cNvPicPr>
            <a:picLocks noChangeAspect="1" noChangeArrowheads="1"/>
          </p:cNvPicPr>
          <p:nvPr userDrawn="1"/>
        </p:nvPicPr>
        <p:blipFill>
          <a:blip r:embed="rId4" cstate="print"/>
          <a:srcRect t="-7337" r="43089"/>
          <a:stretch>
            <a:fillRect/>
          </a:stretch>
        </p:blipFill>
        <p:spPr bwMode="auto">
          <a:xfrm rot="16200000">
            <a:off x="6322240" y="2464584"/>
            <a:ext cx="5000642" cy="35719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28596" y="4714890"/>
            <a:ext cx="6740622" cy="28575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http://img-fotki.yandex.ru/get/9306/16969765.1cb/0_89512_6bacdcfe_orig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71420"/>
            <a:ext cx="6740622" cy="2857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2" descr="0_21669b_b49a9c70_orig.png"/>
          <p:cNvPicPr>
            <a:picLocks noChangeAspect="1" noChangeArrowheads="1"/>
          </p:cNvPicPr>
          <p:nvPr userDrawn="1"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 flipH="1">
            <a:off x="7166462" y="3143254"/>
            <a:ext cx="1511544" cy="179696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ECD9F4D-F2F1-4D98-A7E7-5979E4F9F555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A4A5025-7551-4E7A-A3BD-98608AB7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8" name="Picture 26" descr="http://www.lamtech.kz/uploads/images/1424310280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 rot="5400000">
            <a:off x="2000250" y="-2000250"/>
            <a:ext cx="5143500" cy="9144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www.google.ru/url?sa=i&amp;rct=j&amp;q=&amp;esrc=s&amp;source=images&amp;cd=&amp;cad=rja&amp;uact=8&amp;ved=0ahUKEwj9gsOl7_7RAhUHDSwKHUeYCIQQjRwIBw&amp;url=http://xn----8sbiecm6bhdx8i.xn--p1ai/node/1038&amp;psig=AFQjCNH2OBO3edNd7wmxwYvY9hGBH6Gpxg&amp;ust=148658727073303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103;123\Downloads\V_Lesu_Rodilas_Elochka_Minus_-_V_Lesu_Rodilas_Elochka_Minus.mp3" TargetMode="Externa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2.jpeg"/><Relationship Id="rId7" Type="http://schemas.openxmlformats.org/officeDocument/2006/relationships/slide" Target="slide37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" Type="http://schemas.openxmlformats.org/officeDocument/2006/relationships/slide" Target="slide26.xml"/><Relationship Id="rId21" Type="http://schemas.openxmlformats.org/officeDocument/2006/relationships/slide" Target="slide19.xml"/><Relationship Id="rId7" Type="http://schemas.openxmlformats.org/officeDocument/2006/relationships/slide" Target="slide30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slide" Target="slide29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slide" Target="slide28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slide" Target="slide31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slide" Target="slide27.xml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slide" Target="slide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267494"/>
            <a:ext cx="5112568" cy="156966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Биологическая викторина 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1635646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Своя игра</a:t>
            </a:r>
          </a:p>
          <a:p>
            <a:pPr algn="ctr"/>
            <a:r>
              <a:rPr lang="ru-RU" sz="4000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«Занимательная биология»</a:t>
            </a:r>
            <a:endParaRPr lang="ru-RU" sz="4000" b="1" i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3795886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Викторину разработала:</a:t>
            </a:r>
          </a:p>
          <a:p>
            <a:pPr algn="ctr"/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Торопова А.М</a:t>
            </a:r>
          </a:p>
          <a:p>
            <a:pPr algn="ctr"/>
            <a:r>
              <a:rPr lang="ru-RU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МОБУ «ССОШ №1»</a:t>
            </a:r>
            <a:endParaRPr lang="ru-RU" b="1" i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200" b="1" smtClean="0">
                <a:latin typeface="Times New Roman" pitchFamily="18" charset="0"/>
                <a:cs typeface="Times New Roman" pitchFamily="18" charset="0"/>
              </a:rPr>
              <a:t>Биологические дисциплины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4294967295"/>
          </p:nvPr>
        </p:nvSpPr>
        <p:spPr>
          <a:xfrm>
            <a:off x="1115616" y="915567"/>
            <a:ext cx="7416824" cy="144016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/>
              <a:t>Наука о закономерностях </a:t>
            </a:r>
          </a:p>
          <a:p>
            <a:pPr algn="ctr">
              <a:buNone/>
            </a:pPr>
            <a:r>
              <a:rPr lang="ru-RU" sz="2800" b="1" dirty="0" smtClean="0"/>
              <a:t>наследственности и изменчивости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3654355" y="4192191"/>
            <a:ext cx="1944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Генетика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1270" name="Рисунок 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95736" y="2499742"/>
            <a:ext cx="4752528" cy="17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4192" y="3435846"/>
            <a:ext cx="1540295" cy="145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95487"/>
            <a:ext cx="8229600" cy="72008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Биология одним словом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4294967295"/>
          </p:nvPr>
        </p:nvSpPr>
        <p:spPr>
          <a:xfrm>
            <a:off x="1403648" y="1059582"/>
            <a:ext cx="6825952" cy="1512168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Как назвать одним словом наблюдение , эксперимент , измерение.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3501787" y="4299347"/>
            <a:ext cx="18816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Методы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Озеро_Шайта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27784" y="2571750"/>
            <a:ext cx="388843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4192" y="3579862"/>
            <a:ext cx="1468287" cy="131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Биология одним словом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4294967295"/>
          </p:nvPr>
        </p:nvSpPr>
        <p:spPr>
          <a:xfrm>
            <a:off x="914400" y="1635646"/>
            <a:ext cx="8229600" cy="1296144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sz="2400" b="1" dirty="0" smtClean="0">
                <a:solidFill>
                  <a:srgbClr val="002060"/>
                </a:solidFill>
              </a:rPr>
              <a:t>Какое слово объединяет следующие слова: воронка ,пипетка ,шпатели ,предметные стекла 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400" b="1" dirty="0" err="1" smtClean="0">
                <a:solidFill>
                  <a:srgbClr val="002060"/>
                </a:solidFill>
              </a:rPr>
              <a:t>препаровальные</a:t>
            </a:r>
            <a:r>
              <a:rPr lang="ru-RU" sz="2400" b="1" dirty="0" smtClean="0">
                <a:solidFill>
                  <a:srgbClr val="002060"/>
                </a:solidFill>
              </a:rPr>
              <a:t> иглы, чашка Петри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1043608" y="4155926"/>
            <a:ext cx="6336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Лабораторное оборудование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98178" y="3579862"/>
            <a:ext cx="1594301" cy="131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eksperime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3147814"/>
            <a:ext cx="4104456" cy="118165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Биология одним словом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>
          <a:xfrm>
            <a:off x="1619672" y="1200150"/>
            <a:ext cx="6609928" cy="2019672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Назовите одним словом: растения, грибы, животные и бактерии 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601707" y="3219450"/>
            <a:ext cx="19723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</a:rPr>
              <a:t>ЦАРСТВА</a:t>
            </a:r>
          </a:p>
        </p:txBody>
      </p:sp>
      <p:pic>
        <p:nvPicPr>
          <p:cNvPr id="6" name="Рисунок 5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363838"/>
            <a:ext cx="1540295" cy="153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Биология одним словом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>
          <a:xfrm>
            <a:off x="1115616" y="1200150"/>
            <a:ext cx="7113984" cy="1659632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Назовите одним словом :  вода, почва, воздух, организм.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730767" y="4299942"/>
            <a:ext cx="15665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Среды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syroezhka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23728" y="2787254"/>
            <a:ext cx="5112568" cy="158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916" y="3435846"/>
            <a:ext cx="136756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Биология одним словом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>
          <a:xfrm>
            <a:off x="1403648" y="1635646"/>
            <a:ext cx="6825952" cy="144016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Назовите одним словом : ручная лупа, штативная лупа, микроскоп</a:t>
            </a: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971600" y="4011910"/>
            <a:ext cx="576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Увеличительные приборы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Рисунок 7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192" y="3363838"/>
            <a:ext cx="1468287" cy="153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Блок-схема: решение 11"/>
          <p:cNvSpPr/>
          <p:nvPr/>
        </p:nvSpPr>
        <p:spPr>
          <a:xfrm>
            <a:off x="900114" y="357188"/>
            <a:ext cx="117475" cy="378619"/>
          </a:xfrm>
          <a:prstGeom prst="flowChartDecision">
            <a:avLst/>
          </a:prstGeom>
          <a:solidFill>
            <a:srgbClr val="FF66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" name="Рисунок 12" descr="0009-016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2643759"/>
            <a:ext cx="3528392" cy="151216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Самое – самое…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>
          <a:xfrm>
            <a:off x="1619672" y="1200150"/>
            <a:ext cx="6609928" cy="13176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14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3600" b="1" dirty="0" smtClean="0"/>
              <a:t>Самое</a:t>
            </a:r>
            <a:r>
              <a:rPr lang="ru-RU" sz="3600" dirty="0" smtClean="0"/>
              <a:t> </a:t>
            </a:r>
            <a:r>
              <a:rPr lang="ru-RU" sz="3600" b="1" dirty="0" smtClean="0"/>
              <a:t>высокое</a:t>
            </a:r>
            <a:r>
              <a:rPr lang="ru-RU" sz="3600" dirty="0" smtClean="0"/>
              <a:t> </a:t>
            </a:r>
            <a:r>
              <a:rPr lang="ru-RU" sz="3600" b="1" dirty="0" smtClean="0"/>
              <a:t>животное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3707354" y="4192191"/>
            <a:ext cx="1661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Жираф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8437" name="AutoShape 7" descr="Картинки по запросу самая маленькая птичка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708422"/>
            <a:ext cx="3048000" cy="147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7" name="Рисунок 8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83768" y="2139702"/>
            <a:ext cx="446449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3291830"/>
            <a:ext cx="1512168" cy="156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Самое – самое…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4294967295"/>
          </p:nvPr>
        </p:nvSpPr>
        <p:spPr>
          <a:xfrm>
            <a:off x="1763688" y="1131590"/>
            <a:ext cx="6465912" cy="1224136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Самое медленное млекопитающее в мире? </a:t>
            </a:r>
          </a:p>
        </p:txBody>
      </p:sp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3419872" y="4155926"/>
            <a:ext cx="23708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Ленивец</a:t>
            </a:r>
            <a:r>
              <a:rPr lang="ru-RU" sz="3600" dirty="0" smtClean="0"/>
              <a:t> </a:t>
            </a:r>
          </a:p>
          <a:p>
            <a:pPr algn="ctr"/>
            <a:r>
              <a:rPr lang="ru-RU" sz="2000" dirty="0" smtClean="0"/>
              <a:t>(150 метров в час)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8438" name="Рисунок 5" descr="1456411981_aziatskiy-gepard-interesnye-fakty-foto-i-kratkoe-opisa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31840" y="2427734"/>
            <a:ext cx="31683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579862"/>
            <a:ext cx="1468287" cy="131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Самое – самое…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>
          <a:xfrm>
            <a:off x="1547664" y="987574"/>
            <a:ext cx="6681936" cy="18002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Самое злое животное в мире?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4055738" y="4299347"/>
            <a:ext cx="13674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Кабан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485" name="Рисунок 5" descr="1404288722_k-chemu-prisnilas-paut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71800" y="2427734"/>
            <a:ext cx="3816424" cy="188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55608" y="3435846"/>
            <a:ext cx="1536871" cy="145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Самое – самое…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4294967295"/>
          </p:nvPr>
        </p:nvSpPr>
        <p:spPr>
          <a:xfrm>
            <a:off x="0" y="915567"/>
            <a:ext cx="8229600" cy="1296144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Самое доброе животное в мире?  </a:t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3347865" y="4227935"/>
            <a:ext cx="22599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Дельфин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1509" name="Рисунок 5" descr="Мексиканский-паук-птицеед-на-ладон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87824" y="2139702"/>
            <a:ext cx="2916089" cy="223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435846"/>
            <a:ext cx="1396279" cy="145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39502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Игра для 5 классов</a:t>
            </a:r>
            <a:endParaRPr lang="ru-RU" sz="40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1635646"/>
            <a:ext cx="619268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/>
              <a:t>Интеллектуальная игра для 5 классов</a:t>
            </a:r>
          </a:p>
          <a:p>
            <a:pPr algn="ctr"/>
            <a:r>
              <a:rPr lang="ru-RU" sz="2400" dirty="0" smtClean="0"/>
              <a:t> МОБУ «ССОШ №1»  "Своя игра".</a:t>
            </a:r>
          </a:p>
          <a:p>
            <a:pPr algn="ctr"/>
            <a:r>
              <a:rPr lang="ru-RU" sz="2400" dirty="0" smtClean="0"/>
              <a:t> Правила игры: каждый класс представляет команда из 6 человек, по очереди команды выбирают тему и количество баллов и готовятся к ответу (например: «Самое-самое»,300). Побеждает команда, набравшая большее количество баллов.</a:t>
            </a:r>
            <a:endParaRPr lang="ru-RU" sz="24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Самое – самое…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4294967295"/>
          </p:nvPr>
        </p:nvSpPr>
        <p:spPr>
          <a:xfrm>
            <a:off x="0" y="915988"/>
            <a:ext cx="8229600" cy="1601787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Самая большая птица в мире</a:t>
            </a:r>
            <a:r>
              <a:rPr lang="ru-RU" sz="3600" dirty="0" smtClean="0">
                <a:solidFill>
                  <a:srgbClr val="002060"/>
                </a:solidFill>
              </a:rPr>
              <a:t>?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1547664" y="4227934"/>
            <a:ext cx="554461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Страус</a:t>
            </a:r>
          </a:p>
          <a:p>
            <a:pPr algn="ctr"/>
            <a:r>
              <a:rPr lang="ru-RU" sz="1400" dirty="0" smtClean="0"/>
              <a:t>(веса 150 кг и имеет высоту до 270 см</a:t>
            </a:r>
            <a:endParaRPr lang="ru-RU" sz="1400" dirty="0">
              <a:solidFill>
                <a:srgbClr val="FF0000"/>
              </a:solidFill>
            </a:endParaRPr>
          </a:p>
        </p:txBody>
      </p:sp>
      <p:pic>
        <p:nvPicPr>
          <p:cNvPr id="22533" name="Рисунок 5" descr="anaconda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19672" y="2139703"/>
            <a:ext cx="5328592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07903" y="3651870"/>
            <a:ext cx="1242138" cy="124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Удивительные животные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971600" y="699542"/>
            <a:ext cx="7258000" cy="2016224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Единственное животное, которое для передвижения использует прыжки.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3661658" y="4083918"/>
            <a:ext cx="19778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Кенгуру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192" y="3363838"/>
            <a:ext cx="1468287" cy="153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Kangaru_deskto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2427734"/>
            <a:ext cx="2477665" cy="163564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Удивительные животные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4294967295"/>
          </p:nvPr>
        </p:nvSpPr>
        <p:spPr>
          <a:xfrm>
            <a:off x="1691681" y="1708150"/>
            <a:ext cx="6768751" cy="10795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Плоский клюв как у утки,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хвост как у бобра и тело как у выдры.</a:t>
            </a: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3275856" y="4155927"/>
            <a:ext cx="21010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Утконос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192" y="3507854"/>
            <a:ext cx="1396279" cy="1386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480c6958-24da-11e2-a189-1c6f65e6592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2859782"/>
            <a:ext cx="3096344" cy="136815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4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Удивительные животные 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1635646"/>
            <a:ext cx="57606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Их маленькое тельце покрыто мехом ,так и шипами. Откладывает лишь одно яйцо.</a:t>
            </a: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1907704" y="2643758"/>
            <a:ext cx="4680520" cy="2230682"/>
            <a:chOff x="2835798" y="1542415"/>
            <a:chExt cx="3472404" cy="5989901"/>
          </a:xfrm>
        </p:grpSpPr>
        <p:sp>
          <p:nvSpPr>
            <p:cNvPr id="25611" name="TextBox 12"/>
            <p:cNvSpPr txBox="1">
              <a:spLocks noChangeArrowheads="1"/>
            </p:cNvSpPr>
            <p:nvPr/>
          </p:nvSpPr>
          <p:spPr bwMode="auto">
            <a:xfrm>
              <a:off x="3831253" y="6127348"/>
              <a:ext cx="1999491" cy="1404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chemeClr val="accent4">
                      <a:lumMod val="75000"/>
                    </a:schemeClr>
                  </a:solidFill>
                  <a:latin typeface="Comic Sans MS" pitchFamily="66" charset="0"/>
                </a:rPr>
                <a:t>Ехидна</a:t>
              </a:r>
              <a:endParaRPr lang="ru-RU" sz="28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endParaRPr>
            </a:p>
          </p:txBody>
        </p:sp>
        <p:pic>
          <p:nvPicPr>
            <p:cNvPr id="14" name="Picture 2" descr="http://novoeplamya.org/wp-content/uploads/2015/03/filin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2835798" y="1542415"/>
              <a:ext cx="3472404" cy="45459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pic>
        <p:nvPicPr>
          <p:cNvPr id="9" name="Рисунок 8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6128" y="3795887"/>
            <a:ext cx="1256352" cy="1098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Удивительные животные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>
          <a:xfrm>
            <a:off x="0" y="1203325"/>
            <a:ext cx="8229600" cy="1081088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800" dirty="0" smtClean="0">
              <a:solidFill>
                <a:srgbClr val="002060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Санта Клаус запрягает 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этими животными сани</a:t>
            </a:r>
          </a:p>
        </p:txBody>
      </p:sp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3410238" y="4155926"/>
            <a:ext cx="16658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Олени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3507854"/>
            <a:ext cx="1368151" cy="1386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4567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91680" y="2427734"/>
            <a:ext cx="51125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111641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Удивительные животные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4294967295"/>
          </p:nvPr>
        </p:nvSpPr>
        <p:spPr>
          <a:xfrm>
            <a:off x="755576" y="1275606"/>
            <a:ext cx="8229600" cy="144016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800" b="1" dirty="0" smtClean="0">
              <a:solidFill>
                <a:srgbClr val="002060"/>
              </a:solidFill>
            </a:endParaRP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Назовите животных ,которые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упоминаются в песне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«В лесу родилась елочка».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2123728" y="4227934"/>
            <a:ext cx="4824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Заяц, волк, лошадь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3363838"/>
            <a:ext cx="1278142" cy="1422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oucou_gris_juv_VIGN_5BB_20072008_-_Ouessan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483768" y="2715766"/>
            <a:ext cx="43204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V_Lesu_Rodilas_Elochka_Minus_-_V_Lesu_Rodilas_Elochka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115616" y="3363838"/>
            <a:ext cx="736848" cy="80885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705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7651" grpId="0" build="p"/>
      <p:bldP spid="276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4294967295"/>
          </p:nvPr>
        </p:nvSpPr>
        <p:spPr>
          <a:xfrm>
            <a:off x="1475656" y="1708150"/>
            <a:ext cx="6753944" cy="1079500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Стебли и листья покрыты жгучими волосками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286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Удивительные растения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3491880" y="4227935"/>
            <a:ext cx="20882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Крапива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8676" name="Рисунок 5" descr="0_a7f86_7940bfd1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87824" y="2787774"/>
            <a:ext cx="3096344" cy="135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651870"/>
            <a:ext cx="1468287" cy="124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  <p:bldP spid="286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9" y="1602581"/>
            <a:ext cx="83534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9750" y="303610"/>
            <a:ext cx="8229600" cy="8572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 Удивительные растения</a:t>
            </a:r>
            <a:b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200</a:t>
            </a:r>
          </a:p>
        </p:txBody>
      </p:sp>
      <p:pic>
        <p:nvPicPr>
          <p:cNvPr id="29700" name="Рисунок 3" descr="properties-plantai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03848" y="2715766"/>
            <a:ext cx="31683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3491880" y="4227934"/>
            <a:ext cx="23042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Подсолнух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6336" y="3723878"/>
            <a:ext cx="1368152" cy="117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23728" y="1779663"/>
            <a:ext cx="6192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Огромный цветок напоминает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солнце в миниатюре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70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9582"/>
            <a:ext cx="83534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/>
              <a:t>На Руси считали, что это растение обладает</a:t>
            </a:r>
          </a:p>
          <a:p>
            <a:pPr algn="ctr">
              <a:defRPr/>
            </a:pPr>
            <a:r>
              <a:rPr lang="ru-RU" sz="2000" dirty="0" smtClean="0"/>
              <a:t> магической силой и может прогонять злых духов. </a:t>
            </a:r>
          </a:p>
          <a:p>
            <a:pPr algn="ctr">
              <a:defRPr/>
            </a:pPr>
            <a:r>
              <a:rPr lang="ru-RU" sz="2000" dirty="0" smtClean="0"/>
              <a:t>Поэтому во многих домах ветки этого растения </a:t>
            </a:r>
          </a:p>
          <a:p>
            <a:pPr algn="ctr">
              <a:defRPr/>
            </a:pPr>
            <a:r>
              <a:rPr lang="ru-RU" sz="2000" dirty="0" smtClean="0"/>
              <a:t>даже прибивали на стены в качестве оберега и </a:t>
            </a:r>
          </a:p>
          <a:p>
            <a:pPr algn="ctr">
              <a:defRPr/>
            </a:pPr>
            <a:r>
              <a:rPr lang="ru-RU" sz="2000" dirty="0" smtClean="0"/>
              <a:t>защиты от порчи и сглаза. Зимой этой ягодой питаются птицы </a:t>
            </a:r>
            <a:endParaRPr lang="ru-RU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9750" y="0"/>
            <a:ext cx="8229600" cy="987574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 Удивительные растения</a:t>
            </a:r>
            <a:b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300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3492500" y="4299942"/>
            <a:ext cx="12856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Рябина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25" name="Рисунок 4" descr="shipovnik-dlya-pohudeniya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79712" y="2715766"/>
            <a:ext cx="4608512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3507854"/>
            <a:ext cx="1403648" cy="131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Удивительные растения</a:t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4294967295"/>
          </p:nvPr>
        </p:nvSpPr>
        <p:spPr>
          <a:xfrm>
            <a:off x="0" y="987425"/>
            <a:ext cx="8229600" cy="1530350"/>
          </a:xfrm>
          <a:prstGeom prst="rect">
            <a:avLst/>
          </a:prstGeo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+mj-lt"/>
              </a:rPr>
              <a:t>:</a:t>
            </a:r>
          </a:p>
          <a:p>
            <a:pPr algn="ctr">
              <a:buFont typeface="Arial" charset="0"/>
              <a:buNone/>
              <a:defRPr/>
            </a:pPr>
            <a:r>
              <a:rPr lang="ru-RU" sz="2400" dirty="0" smtClean="0"/>
              <a:t>в Африке в Новый год гирляндами принято украшать </a:t>
            </a:r>
            <a:endParaRPr lang="ru-RU" sz="2400" dirty="0" smtClean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1979712" y="1851671"/>
            <a:ext cx="4608511" cy="3042846"/>
            <a:chOff x="929214" y="-142578"/>
            <a:chExt cx="6808653" cy="7026666"/>
          </a:xfrm>
        </p:grpSpPr>
        <p:sp>
          <p:nvSpPr>
            <p:cNvPr id="9" name="TextBox 8"/>
            <p:cNvSpPr txBox="1"/>
            <p:nvPr/>
          </p:nvSpPr>
          <p:spPr>
            <a:xfrm>
              <a:off x="3269689" y="5675847"/>
              <a:ext cx="2872401" cy="12082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800" dirty="0" smtClean="0">
                  <a:solidFill>
                    <a:schemeClr val="accent4">
                      <a:lumMod val="75000"/>
                    </a:schemeClr>
                  </a:solidFill>
                  <a:latin typeface="+mj-lt"/>
                </a:rPr>
                <a:t>Пальма</a:t>
              </a:r>
              <a:endParaRPr lang="ru-RU" sz="2800" dirty="0">
                <a:solidFill>
                  <a:schemeClr val="accent4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10" name="Picture 2" descr="http://dic.academic.ru/pictures/wiki/files/68/Drosera-rotundifolia.jp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929214" y="-142578"/>
              <a:ext cx="6808653" cy="57683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pic>
        <p:nvPicPr>
          <p:cNvPr id="8" name="Рисунок 7" descr="зеленый-лист-1529358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3867894"/>
            <a:ext cx="1547664" cy="102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47664" y="699542"/>
            <a:ext cx="7596336" cy="374441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atin typeface="+mj-lt"/>
                <a:ea typeface="+mj-ea"/>
                <a:cs typeface="+mj-cs"/>
              </a:rPr>
              <a:t>Задание!</a:t>
            </a:r>
          </a:p>
          <a:p>
            <a:pPr marL="216000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1.Выбрать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капитана команды</a:t>
            </a:r>
          </a:p>
          <a:p>
            <a:pPr marL="216000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216000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2.Придумать название команды</a:t>
            </a:r>
          </a:p>
          <a:p>
            <a:pPr marL="216000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216000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3.Девиз команды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750" y="303610"/>
            <a:ext cx="8229600" cy="85725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 Удивительные растения</a:t>
            </a:r>
            <a:b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500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3779913" y="4299942"/>
            <a:ext cx="12961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Елка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323850" y="1563637"/>
            <a:ext cx="8496300" cy="10081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1500"/>
              </a:lnSpc>
              <a:defRPr/>
            </a:pPr>
            <a:r>
              <a:rPr lang="ru-RU" sz="2000" dirty="0" smtClean="0"/>
              <a:t>Это растение является неотъемлемым символом </a:t>
            </a:r>
          </a:p>
          <a:p>
            <a:pPr algn="ctr">
              <a:lnSpc>
                <a:spcPts val="1500"/>
              </a:lnSpc>
              <a:defRPr/>
            </a:pPr>
            <a:r>
              <a:rPr lang="ru-RU" sz="2000" dirty="0" smtClean="0"/>
              <a:t>Нового года для большинства семей и </a:t>
            </a:r>
          </a:p>
          <a:p>
            <a:pPr algn="ctr">
              <a:lnSpc>
                <a:spcPts val="1500"/>
              </a:lnSpc>
              <a:defRPr/>
            </a:pPr>
            <a:r>
              <a:rPr lang="ru-RU" sz="2000" dirty="0" smtClean="0"/>
              <a:t>неизменно ассоциируется с праздничным весельем, </a:t>
            </a:r>
          </a:p>
          <a:p>
            <a:pPr algn="ctr">
              <a:lnSpc>
                <a:spcPts val="1500"/>
              </a:lnSpc>
              <a:defRPr/>
            </a:pPr>
            <a:r>
              <a:rPr lang="ru-RU" sz="2000" dirty="0" smtClean="0"/>
              <a:t>Дедом Морозом и подарками.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+mn-cs"/>
            </a:endParaRPr>
          </a:p>
        </p:txBody>
      </p:sp>
      <p:pic>
        <p:nvPicPr>
          <p:cNvPr id="32773" name="Рисунок 5" descr="beryozovaya_opushka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19672" y="2355726"/>
            <a:ext cx="59766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12360" y="3435846"/>
            <a:ext cx="1331640" cy="1393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92405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z="5400" b="1" smtClean="0"/>
              <a:t>II</a:t>
            </a:r>
            <a:r>
              <a:rPr lang="ru-RU" sz="5400" b="1" smtClean="0"/>
              <a:t> раунд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/>
              <a:t>Биология в вопросах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059113" y="2409825"/>
            <a:ext cx="5832475" cy="61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 smtClean="0"/>
              <a:t>Символ нового года</a:t>
            </a: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059113" y="1762125"/>
            <a:ext cx="5905500" cy="61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 smtClean="0"/>
              <a:t>Новогодняя загадка</a:t>
            </a: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059113" y="3057525"/>
            <a:ext cx="5834062" cy="61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 smtClean="0"/>
              <a:t>Волшебный ингредиент </a:t>
            </a:r>
            <a:endParaRPr lang="ru-RU" sz="3200" dirty="0">
              <a:latin typeface="+mn-lt"/>
              <a:cs typeface="+mn-cs"/>
            </a:endParaRPr>
          </a:p>
        </p:txBody>
      </p:sp>
      <p:pic>
        <p:nvPicPr>
          <p:cNvPr id="34824" name="Рисунок 10" descr="listik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70299" y="1762125"/>
            <a:ext cx="539354" cy="53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Рисунок 11" descr="listik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69704" y="2409825"/>
            <a:ext cx="540544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Рисунок 12" descr="listik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69704" y="3057525"/>
            <a:ext cx="540544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Рисунок 12" descr="listik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69704" y="3651648"/>
            <a:ext cx="540544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3059113" y="3706416"/>
            <a:ext cx="583406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 smtClean="0">
                <a:latin typeface="+mn-lt"/>
                <a:cs typeface="+mn-cs"/>
              </a:rPr>
              <a:t>Животные</a:t>
            </a:r>
            <a:endParaRPr lang="ru-RU" sz="3200" dirty="0">
              <a:latin typeface="+mn-lt"/>
              <a:cs typeface="+mn-cs"/>
            </a:endParaRPr>
          </a:p>
        </p:txBody>
      </p:sp>
      <p:pic>
        <p:nvPicPr>
          <p:cNvPr id="12" name="Рисунок 11" descr="boule-de-noel-florale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12360" y="3579862"/>
            <a:ext cx="1080120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/>
              <a:t>Новогодняя загадка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58863"/>
            <a:ext cx="8229600" cy="2376487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Гостья к нам пришла с опушки - зелена, хоть не лягушка.</a:t>
            </a:r>
            <a:br>
              <a:rPr lang="ru-RU" sz="2000" dirty="0" smtClean="0"/>
            </a:br>
            <a:r>
              <a:rPr lang="ru-RU" sz="2000" dirty="0" smtClean="0"/>
              <a:t>И не Мишка косолапый, хоть ее мохнаты лапы.</a:t>
            </a:r>
            <a:br>
              <a:rPr lang="ru-RU" sz="2000" dirty="0" smtClean="0"/>
            </a:br>
            <a:r>
              <a:rPr lang="ru-RU" sz="2000" dirty="0" smtClean="0"/>
              <a:t>И понять не можем мы, иголки ей для чего нужны?</a:t>
            </a:r>
            <a:br>
              <a:rPr lang="ru-RU" sz="2000" dirty="0" smtClean="0"/>
            </a:br>
            <a:r>
              <a:rPr lang="ru-RU" sz="2000" dirty="0" smtClean="0"/>
              <a:t>Не швея она, не ежик, Хоть на ежика похожа.</a:t>
            </a:r>
            <a:br>
              <a:rPr lang="ru-RU" sz="2000" dirty="0" smtClean="0"/>
            </a:br>
            <a:r>
              <a:rPr lang="ru-RU" sz="2000" dirty="0" smtClean="0"/>
              <a:t>Кто пушист, хоть не цыпленок, - должен знать любой ребенок.</a:t>
            </a:r>
            <a:br>
              <a:rPr lang="ru-RU" sz="2000" dirty="0" smtClean="0"/>
            </a:br>
            <a:r>
              <a:rPr lang="ru-RU" sz="2000" dirty="0" smtClean="0"/>
              <a:t>Догадаться очень просто, кто пришел к нам нынче в гости?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Сок сосновый густ, как мёд,</a:t>
            </a:r>
            <a:br>
              <a:rPr lang="ru-RU" sz="2800" dirty="0" smtClean="0"/>
            </a:br>
            <a:r>
              <a:rPr lang="ru-RU" sz="2800" dirty="0" smtClean="0"/>
              <a:t>И такого ж цвета.</a:t>
            </a:r>
            <a:br>
              <a:rPr lang="ru-RU" sz="2800" dirty="0" smtClean="0"/>
            </a:br>
            <a:r>
              <a:rPr lang="ru-RU" sz="2800" dirty="0" smtClean="0"/>
              <a:t>Кто, ребята, назовёт</a:t>
            </a:r>
            <a:br>
              <a:rPr lang="ru-RU" sz="2800" dirty="0" smtClean="0"/>
            </a:br>
            <a:r>
              <a:rPr lang="ru-RU" sz="2800" dirty="0" smtClean="0"/>
              <a:t>Сок липучий этот?</a:t>
            </a:r>
            <a:br>
              <a:rPr lang="ru-RU" sz="2800" dirty="0" smtClean="0"/>
            </a:br>
            <a:r>
              <a:rPr lang="ru-RU" sz="2800" dirty="0" smtClean="0"/>
              <a:t>(Смола)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Слёзы ёлки и сосны</a:t>
            </a:r>
            <a:br>
              <a:rPr lang="ru-RU" sz="2800" dirty="0" smtClean="0"/>
            </a:br>
            <a:r>
              <a:rPr lang="ru-RU" sz="2800" dirty="0" smtClean="0"/>
              <a:t>Вы, ребята, знать должны.</a:t>
            </a:r>
            <a:br>
              <a:rPr lang="ru-RU" sz="2800" dirty="0" smtClean="0"/>
            </a:br>
            <a:r>
              <a:rPr lang="ru-RU" sz="2800" dirty="0" smtClean="0"/>
              <a:t>По стволу вниз поползла</a:t>
            </a:r>
            <a:br>
              <a:rPr lang="ru-RU" sz="2800" dirty="0" smtClean="0"/>
            </a:br>
            <a:r>
              <a:rPr lang="ru-RU" sz="2800" dirty="0" smtClean="0"/>
              <a:t>Тёмно-жёлтая ... (смола)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 стволу сосны текла</a:t>
            </a:r>
            <a:br>
              <a:rPr lang="ru-RU" sz="2800" dirty="0" smtClean="0"/>
            </a:br>
            <a:r>
              <a:rPr lang="ru-RU" sz="2800" dirty="0" smtClean="0"/>
              <a:t>Янтарём густым ... (смола)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Осень листья расшвыряла,</a:t>
            </a:r>
            <a:br>
              <a:rPr lang="ru-RU" sz="2800" dirty="0" smtClean="0"/>
            </a:br>
            <a:r>
              <a:rPr lang="ru-RU" sz="2800" dirty="0" smtClean="0"/>
              <a:t>И деревьям зябко стало.</a:t>
            </a:r>
            <a:br>
              <a:rPr lang="ru-RU" sz="2800" dirty="0" smtClean="0"/>
            </a:br>
            <a:r>
              <a:rPr lang="ru-RU" sz="2800" dirty="0" smtClean="0"/>
              <a:t>Только ель средь них одета.</a:t>
            </a:r>
            <a:br>
              <a:rPr lang="ru-RU" sz="2800" dirty="0" smtClean="0"/>
            </a:br>
            <a:r>
              <a:rPr lang="ru-RU" sz="2800" dirty="0" smtClean="0"/>
              <a:t>Из чего ж одежда эта?</a:t>
            </a:r>
            <a:br>
              <a:rPr lang="ru-RU" sz="2800" dirty="0" smtClean="0"/>
            </a:br>
            <a:r>
              <a:rPr lang="ru-RU" sz="2800" dirty="0" smtClean="0"/>
              <a:t>(Хвоя)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 округе славится</a:t>
            </a:r>
            <a:br>
              <a:rPr lang="ru-RU" sz="2800" dirty="0" smtClean="0"/>
            </a:br>
            <a:r>
              <a:rPr lang="ru-RU" sz="2800" dirty="0" smtClean="0"/>
              <a:t>Зелёная красавица:</a:t>
            </a:r>
            <a:br>
              <a:rPr lang="ru-RU" sz="2800" dirty="0" smtClean="0"/>
            </a:br>
            <a:r>
              <a:rPr lang="ru-RU" sz="2800" dirty="0" smtClean="0"/>
              <a:t>Сарафан – как колокол,</a:t>
            </a:r>
            <a:br>
              <a:rPr lang="ru-RU" sz="2800" dirty="0" smtClean="0"/>
            </a:br>
            <a:r>
              <a:rPr lang="ru-RU" sz="2800" dirty="0" smtClean="0"/>
              <a:t>По земле да волоком,</a:t>
            </a:r>
            <a:br>
              <a:rPr lang="ru-RU" sz="2800" dirty="0" smtClean="0"/>
            </a:br>
            <a:r>
              <a:rPr lang="ru-RU" sz="2800" dirty="0" smtClean="0"/>
              <a:t>Шапочка – с </a:t>
            </a:r>
            <a:r>
              <a:rPr lang="ru-RU" sz="2800" dirty="0" err="1" smtClean="0"/>
              <a:t>опушечкой</a:t>
            </a:r>
            <a:r>
              <a:rPr lang="ru-RU" sz="2800" dirty="0" smtClean="0"/>
              <a:t>,</a:t>
            </a:r>
            <a:br>
              <a:rPr lang="ru-RU" sz="2800" dirty="0" smtClean="0"/>
            </a:br>
            <a:r>
              <a:rPr lang="ru-RU" sz="2800" dirty="0" smtClean="0"/>
              <a:t>С острою </a:t>
            </a:r>
            <a:r>
              <a:rPr lang="ru-RU" sz="2800" dirty="0" err="1" smtClean="0"/>
              <a:t>макушечкой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(Ель)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303498"/>
            <a:ext cx="1440160" cy="1260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48039" y="3598069"/>
            <a:ext cx="43195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Елка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/>
              <a:t>Символ нового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168400"/>
            <a:ext cx="8229600" cy="2051050"/>
          </a:xfrm>
          <a:prstGeom prst="rect">
            <a:avLst/>
          </a:prstGeo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1800" dirty="0" smtClean="0"/>
              <a:t>С наступлением Нового года мы все начинаем активно желать друг другу богатства – помимо всего прочего, разумеется. А ведь цвет кожуры этого фрукта – золотой. А золото – это и есть главное олицетворение богатства и процветания. Именно поэтому на Новый год эти растения  стали фигурировать практически на каждом столе. Сегодня можно уверенно сказать, что это растение – символ Нового года ничуть не меньше, чем елка и бенгальские огни..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08104" y="3598069"/>
            <a:ext cx="29523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Мандарин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2859782"/>
            <a:ext cx="4536504" cy="208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303498"/>
            <a:ext cx="1368152" cy="828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7634288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/>
              <a:t>Волшебный ингредиент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200150"/>
            <a:ext cx="8229600" cy="1641475"/>
          </a:xfrm>
          <a:prstGeom prst="rect">
            <a:avLst/>
          </a:prstGeo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dirty="0" smtClean="0"/>
              <a:t>Это растение добавляют в </a:t>
            </a:r>
          </a:p>
          <a:p>
            <a:pPr marL="0" indent="0" algn="ctr">
              <a:buFont typeface="Arial" charset="0"/>
              <a:buNone/>
            </a:pPr>
            <a:r>
              <a:rPr lang="ru-RU" dirty="0" smtClean="0"/>
              <a:t>самый знаменитый новогодний салат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68143" y="3436144"/>
            <a:ext cx="24487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Горошек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34272" y="303498"/>
            <a:ext cx="1158208" cy="1188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robert_hoo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619672" y="2499743"/>
            <a:ext cx="2810818" cy="207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4923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/>
              <a:t>Животное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168400"/>
            <a:ext cx="8229600" cy="682625"/>
          </a:xfrm>
          <a:prstGeom prst="rect">
            <a:avLst/>
          </a:prstGeo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dirty="0" smtClean="0"/>
              <a:t>Дед мороз запрягает в сани этих животных.</a:t>
            </a:r>
          </a:p>
        </p:txBody>
      </p:sp>
      <p:pic>
        <p:nvPicPr>
          <p:cNvPr id="4" name="Рисунок 3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267494"/>
            <a:ext cx="1591432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56176" y="3489722"/>
            <a:ext cx="2520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Лошадей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kryl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95536" y="1851670"/>
            <a:ext cx="5472608" cy="293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9113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ВЫ МОЛОДЦЫ!!!</a:t>
            </a:r>
          </a:p>
        </p:txBody>
      </p:sp>
      <p:pic>
        <p:nvPicPr>
          <p:cNvPr id="4" name="Рисунок 3" descr="зеленый-лист-1529358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192" y="3363838"/>
            <a:ext cx="1540295" cy="153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Thank_you_201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1275606"/>
            <a:ext cx="6984776" cy="3377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92405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z="5400" b="1" dirty="0" smtClean="0"/>
              <a:t>I</a:t>
            </a:r>
            <a:r>
              <a:rPr lang="ru-RU" sz="5400" b="1" dirty="0" smtClean="0"/>
              <a:t> раунд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/>
              <a:tblGrid>
                <a:gridCol w="2627784"/>
                <a:gridCol w="1296144"/>
                <a:gridCol w="1296144"/>
                <a:gridCol w="1215153"/>
                <a:gridCol w="1270000"/>
                <a:gridCol w="1438775"/>
              </a:tblGrid>
              <a:tr h="1158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Удивительные растения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400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500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958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Биологические дисциплины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100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200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300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400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500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958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Биология одним словом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200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300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400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500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972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Самое-самое…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200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300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400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500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95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onstantia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onstantia" pitchFamily="18" charset="0"/>
                        </a:rPr>
                        <a:t>Удивительные животные</a:t>
                      </a: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100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200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300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400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376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500</a:t>
                      </a:r>
                      <a:endParaRPr kumimoji="0" lang="ru-RU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8376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214" name="Рисунок 4" descr="listik.png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 bwMode="auto">
          <a:xfrm>
            <a:off x="8532440" y="3867894"/>
            <a:ext cx="611560" cy="43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sz="4200" b="1" smtClean="0">
                <a:latin typeface="Times New Roman" pitchFamily="18" charset="0"/>
                <a:cs typeface="Times New Roman" pitchFamily="18" charset="0"/>
              </a:rPr>
              <a:t>        Биологические дисциплины </a:t>
            </a:r>
            <a:br>
              <a:rPr lang="ru-RU" sz="4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4294967295"/>
          </p:nvPr>
        </p:nvSpPr>
        <p:spPr>
          <a:xfrm>
            <a:off x="1403648" y="699542"/>
            <a:ext cx="6825952" cy="2232248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Назовите биологическую науку изучающая ископаемые останки организмов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2945916" y="4137422"/>
            <a:ext cx="3498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палеонтология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5" name="Рисунок 6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43808" y="2859782"/>
            <a:ext cx="3672408" cy="137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9911" y="3651871"/>
            <a:ext cx="1242138" cy="124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95487"/>
            <a:ext cx="8229600" cy="79208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       Биологические дисциплины </a:t>
            </a:r>
            <a:br>
              <a:rPr lang="ru-RU" sz="4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4294967295"/>
          </p:nvPr>
        </p:nvSpPr>
        <p:spPr>
          <a:xfrm>
            <a:off x="1691680" y="1491631"/>
            <a:ext cx="7452320" cy="1480170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ru-RU" sz="2800" b="1" dirty="0" smtClean="0"/>
              <a:t>Какая наука занимается выведением новых сортов растений, пород животных и штаммов микроорганизмов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3627153" y="4245769"/>
            <a:ext cx="21008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Селекция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лекарственные-растения-ле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87824" y="2859782"/>
            <a:ext cx="3816424" cy="143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435846"/>
            <a:ext cx="1540296" cy="145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       Биологические дисциплины </a:t>
            </a:r>
            <a:br>
              <a:rPr lang="ru-RU" sz="4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300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4294967295"/>
          </p:nvPr>
        </p:nvSpPr>
        <p:spPr>
          <a:xfrm>
            <a:off x="683568" y="771550"/>
            <a:ext cx="7992888" cy="2016224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/>
              <a:t>Раздел биологии, изучающий </a:t>
            </a:r>
          </a:p>
          <a:p>
            <a:pPr algn="ctr">
              <a:buNone/>
            </a:pPr>
            <a:r>
              <a:rPr lang="ru-RU" sz="2800" b="1" dirty="0" smtClean="0"/>
              <a:t>строение тела организмов и их частей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3490338" y="4407694"/>
            <a:ext cx="22855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Анатомия</a:t>
            </a:r>
            <a:r>
              <a:rPr lang="ru-RU" sz="3600" dirty="0" smtClean="0"/>
              <a:t> 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9222" name="Рисунок 5" descr="Vozdu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11760" y="2427734"/>
            <a:ext cx="4176463" cy="20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4192" y="3507854"/>
            <a:ext cx="1540295" cy="1386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303213"/>
            <a:ext cx="8229600" cy="85725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ru-RU" sz="4200" b="1" smtClean="0">
                <a:latin typeface="Times New Roman" pitchFamily="18" charset="0"/>
                <a:cs typeface="Times New Roman" pitchFamily="18" charset="0"/>
              </a:rPr>
              <a:t>        Биологические дисциплины </a:t>
            </a:r>
            <a:br>
              <a:rPr lang="ru-RU" sz="4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430213" y="1563638"/>
            <a:ext cx="8713787" cy="1152127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ru-RU" sz="2800" b="1" dirty="0" smtClean="0"/>
              <a:t>Наука изучает многообразие живых</a:t>
            </a:r>
          </a:p>
          <a:p>
            <a:pPr algn="ctr">
              <a:buNone/>
            </a:pPr>
            <a:r>
              <a:rPr lang="ru-RU" sz="2800" b="1" dirty="0" smtClean="0"/>
              <a:t> организмов и распределяет их по группам</a:t>
            </a:r>
            <a:r>
              <a:rPr lang="ru-RU" sz="2800" dirty="0" smtClean="0"/>
              <a:t>.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3242603" y="4155927"/>
            <a:ext cx="28286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Систематика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46" name="Рисунок 5" descr="Bior10_5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11760" y="2499743"/>
            <a:ext cx="453650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зеленый-лист-1529358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3363838"/>
            <a:ext cx="1800199" cy="1530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649</Words>
  <Application>Microsoft Office PowerPoint</Application>
  <PresentationFormat>Экран (16:9)</PresentationFormat>
  <Paragraphs>206</Paragraphs>
  <Slides>37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I раунд</vt:lpstr>
      <vt:lpstr>Слайд 5</vt:lpstr>
      <vt:lpstr>        Биологические дисциплины  100</vt:lpstr>
      <vt:lpstr>        Биологические дисциплины  200</vt:lpstr>
      <vt:lpstr>        Биологические дисциплины  300</vt:lpstr>
      <vt:lpstr>        Биологические дисциплины  400</vt:lpstr>
      <vt:lpstr>      Биологические дисциплины  500</vt:lpstr>
      <vt:lpstr>Биология одним словом  100</vt:lpstr>
      <vt:lpstr>Биология одним словом  200</vt:lpstr>
      <vt:lpstr> Биология одним словом  300</vt:lpstr>
      <vt:lpstr>Биология одним словом  400</vt:lpstr>
      <vt:lpstr> Биология одним словом  500</vt:lpstr>
      <vt:lpstr>Самое – самое… 100</vt:lpstr>
      <vt:lpstr>Самое – самое… 200</vt:lpstr>
      <vt:lpstr>Самое – самое… 300</vt:lpstr>
      <vt:lpstr>Самое – самое… 400</vt:lpstr>
      <vt:lpstr>Самое – самое… 500</vt:lpstr>
      <vt:lpstr>   Удивительные животные 100</vt:lpstr>
      <vt:lpstr>    Удивительные животные 200</vt:lpstr>
      <vt:lpstr>   Удивительные животные  300</vt:lpstr>
      <vt:lpstr>   Удивительные животные 400</vt:lpstr>
      <vt:lpstr>   Удивительные животные 500</vt:lpstr>
      <vt:lpstr>  Удивительные растения 100</vt:lpstr>
      <vt:lpstr>Слайд 27</vt:lpstr>
      <vt:lpstr>Слайд 28</vt:lpstr>
      <vt:lpstr> Удивительные растения 400</vt:lpstr>
      <vt:lpstr>Слайд 30</vt:lpstr>
      <vt:lpstr>II раунд</vt:lpstr>
      <vt:lpstr>Биология в вопросах</vt:lpstr>
      <vt:lpstr>Новогодняя загадка</vt:lpstr>
      <vt:lpstr>Символ нового года</vt:lpstr>
      <vt:lpstr>Волшебный ингредиент </vt:lpstr>
      <vt:lpstr>Животное</vt:lpstr>
      <vt:lpstr>ВЫ МОЛОДЦЫ!!!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я123</cp:lastModifiedBy>
  <cp:revision>70</cp:revision>
  <dcterms:created xsi:type="dcterms:W3CDTF">2017-11-17T16:00:10Z</dcterms:created>
  <dcterms:modified xsi:type="dcterms:W3CDTF">2017-12-11T14:37:36Z</dcterms:modified>
</cp:coreProperties>
</file>